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ediaPro Heavy Condensed" charset="1" panose="00000800000000000000"/>
      <p:regular r:id="rId15"/>
    </p:embeddedFont>
    <p:embeddedFont>
      <p:font typeface="Fredoka" charset="1" panose="02000000000000000000"/>
      <p:regular r:id="rId16"/>
    </p:embeddedFont>
    <p:embeddedFont>
      <p:font typeface="Carter One" charset="1" panose="03080802040405060005"/>
      <p:regular r:id="rId17"/>
    </p:embeddedFont>
    <p:embeddedFont>
      <p:font typeface="Archivo Black" charset="1" panose="020B0A03020202020B04"/>
      <p:regular r:id="rId18"/>
    </p:embeddedFont>
    <p:embeddedFont>
      <p:font typeface="Roboto Condensed" charset="1" panose="02000000000000000000"/>
      <p:regular r:id="rId19"/>
    </p:embeddedFont>
    <p:embeddedFont>
      <p:font typeface="Canva Sans" charset="1" panose="020B0503030501040103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3034" y="-65422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803107" y="476248"/>
            <a:ext cx="17087854" cy="216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Turning COVID-19 Data into Actionable Insights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78980" y="2125278"/>
            <a:ext cx="14530039" cy="16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  Data-D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riven  Exploration  Using  the</a:t>
            </a:r>
            <a:r>
              <a:rPr lang="en-US" sz="4799">
                <a:gradFill>
                  <a:gsLst>
                    <a:gs pos="0">
                      <a:srgbClr val="020070">
                        <a:alpha val="100000"/>
                      </a:srgbClr>
                    </a:gs>
                    <a:gs pos="100000">
                      <a:srgbClr val="000640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 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Flatten_Covid19_Dataset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70821" y="4483603"/>
            <a:ext cx="8099168" cy="708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9"/>
              </a:lnSpc>
            </a:pPr>
            <a:r>
              <a:rPr lang="en-US" sz="56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 8   PYMASTER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12081" y="5677535"/>
            <a:ext cx="486573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Neetu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Elavarasi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V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ipula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Subbulakshmi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nfanta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10308" y="5793909"/>
            <a:ext cx="5077692" cy="4310859"/>
            <a:chOff x="0" y="0"/>
            <a:chExt cx="1337335" cy="11353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7335" cy="1135370"/>
            </a:xfrm>
            <a:custGeom>
              <a:avLst/>
              <a:gdLst/>
              <a:ahLst/>
              <a:cxnLst/>
              <a:rect r="r" b="b" t="t" l="l"/>
              <a:pathLst>
                <a:path h="1135370" w="1337335">
                  <a:moveTo>
                    <a:pt x="0" y="0"/>
                  </a:moveTo>
                  <a:lnTo>
                    <a:pt x="1337335" y="0"/>
                  </a:lnTo>
                  <a:lnTo>
                    <a:pt x="1337335" y="1135370"/>
                  </a:lnTo>
                  <a:lnTo>
                    <a:pt x="0" y="113537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337335" cy="119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10308" y="6197904"/>
            <a:ext cx="4048992" cy="4167349"/>
            <a:chOff x="0" y="0"/>
            <a:chExt cx="1084875" cy="11165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84875" cy="1116587"/>
            </a:xfrm>
            <a:custGeom>
              <a:avLst/>
              <a:gdLst/>
              <a:ahLst/>
              <a:cxnLst/>
              <a:rect r="r" b="b" t="t" l="l"/>
              <a:pathLst>
                <a:path h="1116587" w="1084875">
                  <a:moveTo>
                    <a:pt x="0" y="0"/>
                  </a:moveTo>
                  <a:lnTo>
                    <a:pt x="1084875" y="0"/>
                  </a:lnTo>
                  <a:lnTo>
                    <a:pt x="1084875" y="1116587"/>
                  </a:lnTo>
                  <a:lnTo>
                    <a:pt x="0" y="1116587"/>
                  </a:lnTo>
                  <a:close/>
                </a:path>
              </a:pathLst>
            </a:custGeom>
            <a:blipFill>
              <a:blip r:embed="rId2"/>
              <a:stretch>
                <a:fillRect l="-51649" t="0" r="-268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886788">
            <a:off x="16349986" y="3679481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5"/>
                </a:lnTo>
                <a:lnTo>
                  <a:pt x="0" y="4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99784" y="517588"/>
            <a:ext cx="6007298" cy="70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2956" y="2405258"/>
            <a:ext cx="14559710" cy="23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342485" y="1477663"/>
            <a:ext cx="123815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2956" y="4731054"/>
            <a:ext cx="28840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Data S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ources: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588827" y="5727234"/>
            <a:ext cx="20565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tt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683" y="591680"/>
            <a:ext cx="74520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</a:t>
            </a: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ub Collaboration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2070" y="1213982"/>
            <a:ext cx="1640408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85582"/>
            <a:ext cx="16490823" cy="696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spc="4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Used GitHub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Centralized Repository: Maintained a single GitHub repository to store datasets, notebooks, scripts, and documentation.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Version Control: Tracked all code changes through commits, enabling easy rollback and progress monitoring.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Collaboration: Each team member cloned the repository locally and contributed through regular commits.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ommit Quality: Used meaningful commit messages to clearly document changes and improvements.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Conflict Management: Git ensured safe merging of parallel work without overwriting teammates’ contributions.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b="true" sz="2315" spc="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Git / GitHub Desktop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Clone the shared repository locally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on assigned tasks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 changes with clear messages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updates to GitHub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43231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201900" y="2645733"/>
            <a:ext cx="3086100" cy="5269946"/>
            <a:chOff x="0" y="0"/>
            <a:chExt cx="812800" cy="13879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548351" y="3128781"/>
            <a:ext cx="6393199" cy="5272548"/>
            <a:chOff x="0" y="0"/>
            <a:chExt cx="1074311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455109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37649" y="1007752"/>
            <a:ext cx="4398807" cy="6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sz="3979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683" y="2093095"/>
            <a:ext cx="13334724" cy="685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the Flatten_Covid19_Dataset, integrating testing outcomes, reported symptoms, demographics, and vulnerability indicators.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Includes synchronized information on COVID test results, symptom presence, age groups, medical conditions, and exposure risk factors.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Focuses on identifying high-risk symptom clusters associated with increased COVID-19 positivity.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Evaluates how demographic and health factors influence infection likelihood and severity.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to support early testing prioritization, targeted interventions, and data-driven public health decision-making.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6269" y="933450"/>
            <a:ext cx="14119932" cy="8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Removed duplicate records and retained only the most recent test entry per individual.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Standardized column names, data types, and categorical values for consistency.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Handled missing and invalid values by applying logical imputation or exclusion where necessary.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Converted symptom indicators into binary features to enable accurate analysis.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Merged multiple data schemas (symptoms, testing, demographics) using common identifiers.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Filtered out incomplete or inconsistent records to ensure data reliability and integrity.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29506"/>
            <a:ext cx="8554929" cy="7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683" y="254495"/>
            <a:ext cx="6145566" cy="7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riptive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683" y="942975"/>
            <a:ext cx="16230600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did the rep</a:t>
            </a: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change from April to July?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013255" y="3702576"/>
            <a:ext cx="3658016" cy="5386734"/>
            <a:chOff x="0" y="0"/>
            <a:chExt cx="963428" cy="1418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3428" cy="1418728"/>
            </a:xfrm>
            <a:custGeom>
              <a:avLst/>
              <a:gdLst/>
              <a:ahLst/>
              <a:cxnLst/>
              <a:rect r="r" b="b" t="t" l="l"/>
              <a:pathLst>
                <a:path h="1418728" w="963428">
                  <a:moveTo>
                    <a:pt x="0" y="0"/>
                  </a:moveTo>
                  <a:lnTo>
                    <a:pt x="963428" y="0"/>
                  </a:lnTo>
                  <a:lnTo>
                    <a:pt x="963428" y="1418728"/>
                  </a:lnTo>
                  <a:lnTo>
                    <a:pt x="0" y="1418728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3428" cy="14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42047" y="3908813"/>
            <a:ext cx="6458448" cy="5175221"/>
          </a:xfrm>
          <a:custGeom>
            <a:avLst/>
            <a:gdLst/>
            <a:ahLst/>
            <a:cxnLst/>
            <a:rect r="r" b="b" t="t" l="l"/>
            <a:pathLst>
              <a:path h="5175221" w="6458448">
                <a:moveTo>
                  <a:pt x="0" y="0"/>
                </a:moveTo>
                <a:lnTo>
                  <a:pt x="6458448" y="0"/>
                </a:lnTo>
                <a:lnTo>
                  <a:pt x="6458448" y="5175221"/>
                </a:lnTo>
                <a:lnTo>
                  <a:pt x="0" y="51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63668" y="2168924"/>
            <a:ext cx="10413364" cy="692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 (Survey Fatigue):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steep and continuous decrease suggests survey fatigue, where users gradually stopped reporting over time.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This Matters: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actual COVID cases were rising while reporting volume fell, the surveillance app’s ability t</a:t>
            </a: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accurately track population-level trends weakened, potentially underestimating true case burden.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Sustained engagement strategies are critical to maintain the effectiveness of digital health surveillance tools over long periods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63668" y="1618616"/>
            <a:ext cx="16936827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9562171" y="3352781"/>
            <a:ext cx="3086100" cy="6161881"/>
            <a:chOff x="0" y="0"/>
            <a:chExt cx="812800" cy="1622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622882"/>
            </a:xfrm>
            <a:custGeom>
              <a:avLst/>
              <a:gdLst/>
              <a:ahLst/>
              <a:cxnLst/>
              <a:rect r="r" b="b" t="t" l="l"/>
              <a:pathLst>
                <a:path h="16228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2882"/>
                  </a:lnTo>
                  <a:lnTo>
                    <a:pt x="0" y="1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16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43392" y="3572804"/>
            <a:ext cx="7831721" cy="5432436"/>
            <a:chOff x="0" y="0"/>
            <a:chExt cx="1277306" cy="88599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77306" cy="885997"/>
            </a:xfrm>
            <a:custGeom>
              <a:avLst/>
              <a:gdLst/>
              <a:ahLst/>
              <a:cxnLst/>
              <a:rect r="r" b="b" t="t" l="l"/>
              <a:pathLst>
                <a:path h="885997" w="1277306">
                  <a:moveTo>
                    <a:pt x="0" y="0"/>
                  </a:moveTo>
                  <a:lnTo>
                    <a:pt x="1277306" y="0"/>
                  </a:lnTo>
                  <a:lnTo>
                    <a:pt x="1277306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0" t="-1000" r="-4913" b="-100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2269" y="309477"/>
            <a:ext cx="6188373" cy="147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rescriptive Analysis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2203" y="1027662"/>
            <a:ext cx="16738618" cy="16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Prescriptive analysis pr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ovides a data-backed roadmap to solve problems. It answers 'What should we do?' by simulating scenarios and recommending the specific actions that yield the best public health outcomes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9026" y="2552680"/>
            <a:ext cx="1234924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the Inf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ormation Gap: The "Unreachable" Demographic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2269" y="3235941"/>
            <a:ext cx="8115317" cy="650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orking-Age Majority: The vast majority of the "unreachable" population (78.7%) falls within the active workforce age range of 26 to 64 years old.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26-44 Segment: Closely following at 38.9%, this group highlights a potential "news avoidance" or reliance on non-traditional, word-of-mouth information sources.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139059" y="7682688"/>
            <a:ext cx="4059276" cy="3217899"/>
          </a:xfrm>
          <a:custGeom>
            <a:avLst/>
            <a:gdLst/>
            <a:ahLst/>
            <a:cxnLst/>
            <a:rect r="r" b="b" t="t" l="l"/>
            <a:pathLst>
              <a:path h="3217899" w="4059276">
                <a:moveTo>
                  <a:pt x="0" y="0"/>
                </a:moveTo>
                <a:lnTo>
                  <a:pt x="4059276" y="0"/>
                </a:lnTo>
                <a:lnTo>
                  <a:pt x="4059276" y="3217899"/>
                </a:lnTo>
                <a:lnTo>
                  <a:pt x="0" y="32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5165" y="407584"/>
            <a:ext cx="5278868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redictive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85165" y="1403265"/>
            <a:ext cx="15065306" cy="7855035"/>
          </a:xfrm>
          <a:custGeom>
            <a:avLst/>
            <a:gdLst/>
            <a:ahLst/>
            <a:cxnLst/>
            <a:rect r="r" b="b" t="t" l="l"/>
            <a:pathLst>
              <a:path h="7855035" w="15065306">
                <a:moveTo>
                  <a:pt x="0" y="0"/>
                </a:moveTo>
                <a:lnTo>
                  <a:pt x="15065306" y="0"/>
                </a:lnTo>
                <a:lnTo>
                  <a:pt x="15065306" y="7855035"/>
                </a:lnTo>
                <a:lnTo>
                  <a:pt x="0" y="7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0" t="0" r="-12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64774" y="1028700"/>
            <a:ext cx="14158452" cy="8229600"/>
          </a:xfrm>
          <a:custGeom>
            <a:avLst/>
            <a:gdLst/>
            <a:ahLst/>
            <a:cxnLst/>
            <a:rect r="r" b="b" t="t" l="l"/>
            <a:pathLst>
              <a:path h="8229600" w="14158452">
                <a:moveTo>
                  <a:pt x="0" y="0"/>
                </a:moveTo>
                <a:lnTo>
                  <a:pt x="14158452" y="0"/>
                </a:lnTo>
                <a:lnTo>
                  <a:pt x="1415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DAG8UDxXGCY</dc:identifier>
  <dcterms:modified xsi:type="dcterms:W3CDTF">2011-08-01T06:04:30Z</dcterms:modified>
  <cp:revision>1</cp:revision>
  <dc:title>Your paragraph text</dc:title>
</cp:coreProperties>
</file>